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B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5678E-59C4-43D0-9BFA-85C0D013B128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0209B-AD18-451C-9C54-017383444C18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806167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sz="900" dirty="0" smtClean="0">
                <a:latin typeface="Arial" pitchFamily="34" charset="0"/>
                <a:cs typeface="Arial" pitchFamily="34" charset="0"/>
              </a:rPr>
              <a:t>Comportamientos</a:t>
            </a:r>
            <a:r>
              <a:rPr lang="es-BO" sz="900" baseline="0" dirty="0" smtClean="0">
                <a:latin typeface="Arial" pitchFamily="34" charset="0"/>
                <a:cs typeface="Arial" pitchFamily="34" charset="0"/>
              </a:rPr>
              <a:t> desordenados alimenticios y sexuales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209B-AD18-451C-9C54-017383444C18}" type="slidenum">
              <a:rPr lang="es-BO" smtClean="0"/>
              <a:t>2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6425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BO" dirty="0" smtClean="0"/>
              <a:t>Discapacidad</a:t>
            </a:r>
            <a:r>
              <a:rPr lang="es-BO" baseline="0" dirty="0" smtClean="0"/>
              <a:t> mental queda configurada como patología en la jurisdicción medico-</a:t>
            </a:r>
            <a:r>
              <a:rPr lang="es-BO" baseline="0" dirty="0" err="1" smtClean="0"/>
              <a:t>psiquiatrica</a:t>
            </a:r>
            <a:endParaRPr lang="es-B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70209B-AD18-451C-9C54-017383444C18}" type="slidenum">
              <a:rPr lang="es-BO" smtClean="0"/>
              <a:t>3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132060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35119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39104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214940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21371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44403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8878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24118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98502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375951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4098032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B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2595661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B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B7CE1-C416-4E9D-9FB5-BA6C89636934}" type="datetimeFigureOut">
              <a:rPr lang="es-BO" smtClean="0"/>
              <a:t>08/02/2012</a:t>
            </a:fld>
            <a:endParaRPr lang="es-B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B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554E5-6FE3-4514-9A2E-6FF73745A32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93419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B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07504" y="476672"/>
            <a:ext cx="792088" cy="576064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BO" sz="2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abic Typesetting" pitchFamily="66" charset="-78"/>
                <a:ea typeface="Arial Unicode MS" pitchFamily="34" charset="-128"/>
                <a:cs typeface="Arabic Typesetting" pitchFamily="66" charset="-78"/>
              </a:rPr>
              <a:t>CRITERIOS DE CLASIFICACION DE LA DISCAPACIDAD INTELECTUAL</a:t>
            </a:r>
            <a:endParaRPr lang="es-BO" sz="2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abic Typesetting" pitchFamily="66" charset="-78"/>
              <a:ea typeface="Arial Unicode MS" pitchFamily="34" charset="-128"/>
              <a:cs typeface="Arabic Typesetting" pitchFamily="66" charset="-78"/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1043608" y="692696"/>
            <a:ext cx="576064" cy="5544616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6" name="1 Título"/>
          <p:cNvSpPr>
            <a:spLocks noGrp="1"/>
          </p:cNvSpPr>
          <p:nvPr>
            <p:ph type="ctrTitle"/>
          </p:nvPr>
        </p:nvSpPr>
        <p:spPr>
          <a:xfrm>
            <a:off x="1619672" y="764705"/>
            <a:ext cx="936104" cy="936104"/>
          </a:xfrm>
        </p:spPr>
        <p:txBody>
          <a:bodyPr>
            <a:norm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OLIGROFRENICOS PROFUNDOS A LEVES SE CLASIFICAN EN 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Subtítulo"/>
          <p:cNvSpPr>
            <a:spLocks noGrp="1"/>
          </p:cNvSpPr>
          <p:nvPr>
            <p:ph type="subTitle" idx="1"/>
          </p:nvPr>
        </p:nvSpPr>
        <p:spPr>
          <a:xfrm>
            <a:off x="3347864" y="764704"/>
            <a:ext cx="504056" cy="166875"/>
          </a:xfrm>
        </p:spPr>
        <p:txBody>
          <a:bodyPr>
            <a:no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Idiota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Abrir llave"/>
          <p:cNvSpPr/>
          <p:nvPr/>
        </p:nvSpPr>
        <p:spPr>
          <a:xfrm>
            <a:off x="2771800" y="692696"/>
            <a:ext cx="144016" cy="86409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8" name="7 Menos"/>
          <p:cNvSpPr/>
          <p:nvPr/>
        </p:nvSpPr>
        <p:spPr>
          <a:xfrm>
            <a:off x="2987824" y="908720"/>
            <a:ext cx="21602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9" name="8 Menos"/>
          <p:cNvSpPr/>
          <p:nvPr/>
        </p:nvSpPr>
        <p:spPr>
          <a:xfrm>
            <a:off x="2987825" y="1128068"/>
            <a:ext cx="20099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10" name="9 Menos"/>
          <p:cNvSpPr/>
          <p:nvPr/>
        </p:nvSpPr>
        <p:spPr>
          <a:xfrm>
            <a:off x="2972799" y="1412776"/>
            <a:ext cx="21602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26" name="25 Rectángulo"/>
          <p:cNvSpPr/>
          <p:nvPr/>
        </p:nvSpPr>
        <p:spPr>
          <a:xfrm>
            <a:off x="3347864" y="1007740"/>
            <a:ext cx="1224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Imbécil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3275856" y="1192406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Débiles</a:t>
            </a:r>
            <a:r>
              <a:rPr lang="es-BO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mentales</a:t>
            </a:r>
            <a:endParaRPr lang="es-BO" sz="900" dirty="0">
              <a:solidFill>
                <a:schemeClr val="accent1"/>
              </a:solidFill>
            </a:endParaRPr>
          </a:p>
        </p:txBody>
      </p:sp>
      <p:sp>
        <p:nvSpPr>
          <p:cNvPr id="28" name="27 Rectángulo"/>
          <p:cNvSpPr/>
          <p:nvPr/>
        </p:nvSpPr>
        <p:spPr>
          <a:xfrm>
            <a:off x="1655676" y="2348880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KOLB</a:t>
            </a:r>
            <a:endParaRPr lang="es-BO" sz="900" dirty="0">
              <a:solidFill>
                <a:srgbClr val="FF0000"/>
              </a:solidFill>
            </a:endParaRPr>
          </a:p>
        </p:txBody>
      </p:sp>
      <p:sp>
        <p:nvSpPr>
          <p:cNvPr id="29" name="28 Abrir llave"/>
          <p:cNvSpPr/>
          <p:nvPr/>
        </p:nvSpPr>
        <p:spPr>
          <a:xfrm>
            <a:off x="2123728" y="1988840"/>
            <a:ext cx="216024" cy="100811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30" name="29 Menos"/>
          <p:cNvSpPr/>
          <p:nvPr/>
        </p:nvSpPr>
        <p:spPr>
          <a:xfrm>
            <a:off x="2339752" y="2132856"/>
            <a:ext cx="72008" cy="7200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31" name="30 Menos"/>
          <p:cNvSpPr/>
          <p:nvPr/>
        </p:nvSpPr>
        <p:spPr>
          <a:xfrm>
            <a:off x="2339752" y="2348880"/>
            <a:ext cx="7200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32" name="31 Menos"/>
          <p:cNvSpPr/>
          <p:nvPr/>
        </p:nvSpPr>
        <p:spPr>
          <a:xfrm>
            <a:off x="2339752" y="2579712"/>
            <a:ext cx="7200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33" name="32 Menos"/>
          <p:cNvSpPr/>
          <p:nvPr/>
        </p:nvSpPr>
        <p:spPr>
          <a:xfrm>
            <a:off x="2339752" y="2807216"/>
            <a:ext cx="72008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34" name="33 Rectángulo"/>
          <p:cNvSpPr/>
          <p:nvPr/>
        </p:nvSpPr>
        <p:spPr>
          <a:xfrm>
            <a:off x="2411760" y="1988840"/>
            <a:ext cx="40324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El idiota o débil profundo obtiene un resultado menos de 20 en las P.I. </a:t>
            </a:r>
            <a:endParaRPr lang="es-BO" sz="900" dirty="0">
              <a:solidFill>
                <a:schemeClr val="accent1"/>
              </a:solidFill>
            </a:endParaRPr>
          </a:p>
        </p:txBody>
      </p:sp>
      <p:sp>
        <p:nvSpPr>
          <p:cNvPr id="35" name="34 Rectángulo"/>
          <p:cNvSpPr/>
          <p:nvPr/>
        </p:nvSpPr>
        <p:spPr>
          <a:xfrm>
            <a:off x="2411760" y="2219672"/>
            <a:ext cx="43924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El imbécil o retrasado obtiene un grado de CI:20 Y 50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2411760" y="2464296"/>
            <a:ext cx="40324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Débil mental de alto grado obtendrá mas de 50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Rectángulo"/>
          <p:cNvSpPr/>
          <p:nvPr/>
        </p:nvSpPr>
        <p:spPr>
          <a:xfrm rot="10800000" flipV="1">
            <a:off x="2411760" y="2723727"/>
            <a:ext cx="33123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Para diagnosticar un retardo mental debe tener un CI:69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37 Rectángulo"/>
          <p:cNvSpPr/>
          <p:nvPr/>
        </p:nvSpPr>
        <p:spPr>
          <a:xfrm>
            <a:off x="1542596" y="3285556"/>
            <a:ext cx="7920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STRAUSS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38 Abrir llave"/>
          <p:cNvSpPr/>
          <p:nvPr/>
        </p:nvSpPr>
        <p:spPr>
          <a:xfrm>
            <a:off x="2195734" y="3040932"/>
            <a:ext cx="216025" cy="82011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40" name="39 Rectángulo"/>
          <p:cNvSpPr/>
          <p:nvPr/>
        </p:nvSpPr>
        <p:spPr>
          <a:xfrm>
            <a:off x="2375756" y="3212977"/>
            <a:ext cx="15841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Un idiota tiene un nivel mental que no corresponde aun niño de dos años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40 Abrir llave"/>
          <p:cNvSpPr/>
          <p:nvPr/>
        </p:nvSpPr>
        <p:spPr>
          <a:xfrm>
            <a:off x="4139952" y="3040932"/>
            <a:ext cx="216024" cy="3600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42" name="41 Rectángulo"/>
          <p:cNvSpPr/>
          <p:nvPr/>
        </p:nvSpPr>
        <p:spPr>
          <a:xfrm>
            <a:off x="4355976" y="3040932"/>
            <a:ext cx="158417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Edad mental de un imbécil es de cuatro años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42 Abrir llave"/>
          <p:cNvSpPr/>
          <p:nvPr/>
        </p:nvSpPr>
        <p:spPr>
          <a:xfrm>
            <a:off x="4139952" y="3507096"/>
            <a:ext cx="216024" cy="3539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44" name="43 Rectángulo"/>
          <p:cNvSpPr/>
          <p:nvPr/>
        </p:nvSpPr>
        <p:spPr>
          <a:xfrm rot="10800000" flipV="1">
            <a:off x="4355976" y="3434359"/>
            <a:ext cx="265442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Débil mental pude ser mas o menos deficiente en edad mental superior a cuatro años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44 Rectángulo"/>
          <p:cNvSpPr/>
          <p:nvPr/>
        </p:nvSpPr>
        <p:spPr>
          <a:xfrm rot="10800000" flipV="1">
            <a:off x="1547664" y="4262356"/>
            <a:ext cx="864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CAVANAGH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45 Abrir llave"/>
          <p:cNvSpPr/>
          <p:nvPr/>
        </p:nvSpPr>
        <p:spPr>
          <a:xfrm>
            <a:off x="2208670" y="4005064"/>
            <a:ext cx="252028" cy="936104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47" name="46 Rectángulo"/>
          <p:cNvSpPr/>
          <p:nvPr/>
        </p:nvSpPr>
        <p:spPr>
          <a:xfrm rot="10800000" flipV="1">
            <a:off x="2274669" y="4098757"/>
            <a:ext cx="26145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Idiota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cuya edad mental es inferior a tres años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47 Rectángulo"/>
          <p:cNvSpPr/>
          <p:nvPr/>
        </p:nvSpPr>
        <p:spPr>
          <a:xfrm rot="10800000" flipV="1">
            <a:off x="2290303" y="3942191"/>
            <a:ext cx="23402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BO" sz="9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BO" sz="900" b="1" i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BO" sz="900" b="1" i="1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BO" sz="9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Imbécil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oscila entre cuatro y siete años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s-BO" sz="900" b="1" i="1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BO" sz="9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Débil </a:t>
            </a:r>
            <a:r>
              <a:rPr lang="es-BO" sz="900" b="1" i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mental 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entre los siete a doce años 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48 Abrir llave"/>
          <p:cNvSpPr/>
          <p:nvPr/>
        </p:nvSpPr>
        <p:spPr>
          <a:xfrm>
            <a:off x="4756288" y="4112315"/>
            <a:ext cx="216024" cy="7532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50" name="49 Rectángulo"/>
          <p:cNvSpPr/>
          <p:nvPr/>
        </p:nvSpPr>
        <p:spPr>
          <a:xfrm>
            <a:off x="4889226" y="4149184"/>
            <a:ext cx="19192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Débil mental logra entender el lenguaje hablado y escrito sus capacidades son hacer tareas manuales 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50 Rectángulo"/>
          <p:cNvSpPr/>
          <p:nvPr/>
        </p:nvSpPr>
        <p:spPr>
          <a:xfrm>
            <a:off x="6758936" y="4078998"/>
            <a:ext cx="121587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defecto cerebral llego al grado de idiotas con defectos en el cuerpo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51 Abrir llave"/>
          <p:cNvSpPr/>
          <p:nvPr/>
        </p:nvSpPr>
        <p:spPr>
          <a:xfrm>
            <a:off x="6737176" y="4080690"/>
            <a:ext cx="211088" cy="7164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55" name="54 Rectángulo"/>
          <p:cNvSpPr/>
          <p:nvPr/>
        </p:nvSpPr>
        <p:spPr>
          <a:xfrm rot="10800000" flipV="1">
            <a:off x="1547664" y="5148916"/>
            <a:ext cx="8100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AÑOS 60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55 Abrir llave"/>
          <p:cNvSpPr/>
          <p:nvPr/>
        </p:nvSpPr>
        <p:spPr>
          <a:xfrm>
            <a:off x="2231740" y="4941168"/>
            <a:ext cx="180020" cy="86409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57" name="56 Rectángulo"/>
          <p:cNvSpPr/>
          <p:nvPr/>
        </p:nvSpPr>
        <p:spPr>
          <a:xfrm rot="10800000" flipV="1">
            <a:off x="2411760" y="5034573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Sustitución de las tres subcategorías por cuatro hasta cinco niveles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57 Abrir llave"/>
          <p:cNvSpPr/>
          <p:nvPr/>
        </p:nvSpPr>
        <p:spPr>
          <a:xfrm>
            <a:off x="3563888" y="4941168"/>
            <a:ext cx="216023" cy="8640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 dirty="0"/>
          </a:p>
        </p:txBody>
      </p:sp>
      <p:sp>
        <p:nvSpPr>
          <p:cNvPr id="59" name="58 Rectángulo"/>
          <p:cNvSpPr/>
          <p:nvPr/>
        </p:nvSpPr>
        <p:spPr>
          <a:xfrm rot="10800000" flipV="1">
            <a:off x="3779910" y="5127977"/>
            <a:ext cx="144016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CIE: conceptos de deficiencia mental han sido descartados 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Abrir llave"/>
          <p:cNvSpPr/>
          <p:nvPr/>
        </p:nvSpPr>
        <p:spPr>
          <a:xfrm>
            <a:off x="5220072" y="4797152"/>
            <a:ext cx="144016" cy="4671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1" name="60 Abrir llave"/>
          <p:cNvSpPr/>
          <p:nvPr/>
        </p:nvSpPr>
        <p:spPr>
          <a:xfrm>
            <a:off x="5210478" y="5424234"/>
            <a:ext cx="153610" cy="47324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2" name="61 Rectángulo"/>
          <p:cNvSpPr/>
          <p:nvPr/>
        </p:nvSpPr>
        <p:spPr>
          <a:xfrm rot="10800000" flipV="1">
            <a:off x="5364086" y="4743691"/>
            <a:ext cx="18722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DSM: desagrega la discapacidad mental en tres subcategorías Leve, moderada y grave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65 Rectángulo"/>
          <p:cNvSpPr/>
          <p:nvPr/>
        </p:nvSpPr>
        <p:spPr>
          <a:xfrm>
            <a:off x="5364088" y="5389647"/>
            <a:ext cx="240733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Los grados de deficiencia se expresan: ligero, moderado, grave o profundo según pruebas psicométricas.</a:t>
            </a:r>
          </a:p>
        </p:txBody>
      </p:sp>
      <p:sp>
        <p:nvSpPr>
          <p:cNvPr id="2" name="1 Abrir llave"/>
          <p:cNvSpPr/>
          <p:nvPr/>
        </p:nvSpPr>
        <p:spPr>
          <a:xfrm>
            <a:off x="7965057" y="4112316"/>
            <a:ext cx="207343" cy="6313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3" name="2 Rectángulo"/>
          <p:cNvSpPr/>
          <p:nvPr/>
        </p:nvSpPr>
        <p:spPr>
          <a:xfrm rot="10800000" flipH="1" flipV="1">
            <a:off x="7994674" y="4210420"/>
            <a:ext cx="96981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latin typeface="Arial" pitchFamily="34" charset="0"/>
                <a:cs typeface="Arial" pitchFamily="34" charset="0"/>
              </a:rPr>
              <a:t>Poseen una comprensión limitada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5328" flipH="1">
            <a:off x="7668343" y="150223"/>
            <a:ext cx="1116123" cy="130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21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1520" y="476673"/>
            <a:ext cx="936104" cy="1209962"/>
          </a:xfrm>
        </p:spPr>
        <p:txBody>
          <a:bodyPr>
            <a:normAutofit/>
          </a:bodyPr>
          <a:lstStyle/>
          <a:p>
            <a:pPr algn="just"/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Dos indicadores dan testimonio del reforzamiento de la autoridad psiquiátrica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Marcador de contenido"/>
          <p:cNvSpPr>
            <a:spLocks noGrp="1"/>
          </p:cNvSpPr>
          <p:nvPr>
            <p:ph type="subTitle" idx="1"/>
          </p:nvPr>
        </p:nvSpPr>
        <p:spPr>
          <a:xfrm>
            <a:off x="3635896" y="620688"/>
            <a:ext cx="3312368" cy="36004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BO" sz="900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Finch</a:t>
            </a: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los retardados leves tres cuartas partes de los individuos son deficientes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Abrir llave"/>
          <p:cNvSpPr/>
          <p:nvPr/>
        </p:nvSpPr>
        <p:spPr>
          <a:xfrm>
            <a:off x="1259632" y="368660"/>
            <a:ext cx="288032" cy="1224136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" name="6 Abrir llave"/>
          <p:cNvSpPr/>
          <p:nvPr/>
        </p:nvSpPr>
        <p:spPr>
          <a:xfrm>
            <a:off x="3275856" y="341948"/>
            <a:ext cx="288032" cy="7200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2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547664" y="476673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Primero gestión social de la discapacidad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635896" y="332656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Cavanagh</a:t>
            </a: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dos terceras partes de oligofrénicos son débiles mentales de un 15 a un 18 por100 imbéciles y los demás idiotas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 rot="10800000" flipV="1">
            <a:off x="1475656" y="1103547"/>
            <a:ext cx="17281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Segundo medico-psiquiátrico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Abrir llave"/>
          <p:cNvSpPr/>
          <p:nvPr/>
        </p:nvSpPr>
        <p:spPr>
          <a:xfrm>
            <a:off x="3203848" y="1196642"/>
            <a:ext cx="216024" cy="4532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2" name="11 Rectángulo"/>
          <p:cNvSpPr/>
          <p:nvPr/>
        </p:nvSpPr>
        <p:spPr>
          <a:xfrm>
            <a:off x="3419872" y="1103547"/>
            <a:ext cx="108012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Gravita en el instrumental de la psicometría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342256" y="1827623"/>
            <a:ext cx="6120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TREDGOLD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Abrir llave"/>
          <p:cNvSpPr/>
          <p:nvPr/>
        </p:nvSpPr>
        <p:spPr>
          <a:xfrm>
            <a:off x="903256" y="1677178"/>
            <a:ext cx="212358" cy="70088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5" name="14 Rectángulo"/>
          <p:cNvSpPr/>
          <p:nvPr/>
        </p:nvSpPr>
        <p:spPr>
          <a:xfrm>
            <a:off x="1115613" y="1888232"/>
            <a:ext cx="100811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Sabios</a:t>
            </a:r>
            <a:r>
              <a:rPr lang="es-BO" sz="900" dirty="0" smtClean="0">
                <a:solidFill>
                  <a:schemeClr val="accent1"/>
                </a:solidFill>
              </a:rPr>
              <a:t> 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idiotas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brir llave"/>
          <p:cNvSpPr/>
          <p:nvPr/>
        </p:nvSpPr>
        <p:spPr>
          <a:xfrm>
            <a:off x="2004062" y="1772816"/>
            <a:ext cx="360039" cy="6052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7" name="16 Rectángulo"/>
          <p:cNvSpPr/>
          <p:nvPr/>
        </p:nvSpPr>
        <p:spPr>
          <a:xfrm>
            <a:off x="2339751" y="1772816"/>
            <a:ext cx="14761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 un subgrupo raro entre los individuos de inteligencia subnormal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347727" y="2846195"/>
            <a:ext cx="64807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EY,H BERNARD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Abrir llave"/>
          <p:cNvSpPr/>
          <p:nvPr/>
        </p:nvSpPr>
        <p:spPr>
          <a:xfrm>
            <a:off x="899591" y="2492896"/>
            <a:ext cx="360041" cy="1090089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1" name="20 Abrir llave"/>
          <p:cNvSpPr/>
          <p:nvPr/>
        </p:nvSpPr>
        <p:spPr>
          <a:xfrm>
            <a:off x="2847049" y="2608991"/>
            <a:ext cx="185896" cy="7200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2"/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2894418" y="2732296"/>
            <a:ext cx="187325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nivel mas leve de discapacidad mental es el que se designa como </a:t>
            </a:r>
            <a:r>
              <a:rPr lang="es-BO" sz="900" b="1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debilidad mental</a:t>
            </a:r>
            <a:endParaRPr lang="es-BO" sz="900" b="1" i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 rot="10800000" flipV="1">
            <a:off x="323527" y="4000400"/>
            <a:ext cx="936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STAFFORRD-CLARK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Abrir llave"/>
          <p:cNvSpPr/>
          <p:nvPr/>
        </p:nvSpPr>
        <p:spPr>
          <a:xfrm>
            <a:off x="1187624" y="3609002"/>
            <a:ext cx="144017" cy="1152128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3" name="22 Rectángulo"/>
          <p:cNvSpPr/>
          <p:nvPr/>
        </p:nvSpPr>
        <p:spPr>
          <a:xfrm rot="10800000" flipV="1">
            <a:off x="1279739" y="3900742"/>
            <a:ext cx="2088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Imbéciles incapaces de aprender en el sentido ordinario de la palabra pueden adquirir ciertos logros sorprendentes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Rectángulo"/>
          <p:cNvSpPr/>
          <p:nvPr/>
        </p:nvSpPr>
        <p:spPr>
          <a:xfrm rot="10800000" flipV="1">
            <a:off x="251519" y="5215009"/>
            <a:ext cx="6848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MAYER GROOS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Abrir llave"/>
          <p:cNvSpPr/>
          <p:nvPr/>
        </p:nvSpPr>
        <p:spPr>
          <a:xfrm>
            <a:off x="954320" y="4900518"/>
            <a:ext cx="161293" cy="1192778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8" name="27 Rectángulo"/>
          <p:cNvSpPr/>
          <p:nvPr/>
        </p:nvSpPr>
        <p:spPr>
          <a:xfrm rot="10800000" flipV="1">
            <a:off x="1093271" y="5168223"/>
            <a:ext cx="1462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Estado de desarrollo detenido o incompleto de la mente, limitación de la inteligencia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Abrir llave"/>
          <p:cNvSpPr/>
          <p:nvPr/>
        </p:nvSpPr>
        <p:spPr>
          <a:xfrm>
            <a:off x="3391936" y="3616225"/>
            <a:ext cx="236913" cy="5766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2"/>
              </a:solidFill>
            </a:endParaRPr>
          </a:p>
        </p:txBody>
      </p:sp>
      <p:sp>
        <p:nvSpPr>
          <p:cNvPr id="30" name="29 Rectángulo"/>
          <p:cNvSpPr/>
          <p:nvPr/>
        </p:nvSpPr>
        <p:spPr>
          <a:xfrm>
            <a:off x="3539268" y="3750191"/>
            <a:ext cx="1890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 menos inteligentes que los animales domésticos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Abrir llave"/>
          <p:cNvSpPr/>
          <p:nvPr/>
        </p:nvSpPr>
        <p:spPr>
          <a:xfrm>
            <a:off x="2771800" y="4900518"/>
            <a:ext cx="168197" cy="49915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45" name="44 Rectángulo"/>
          <p:cNvSpPr/>
          <p:nvPr/>
        </p:nvSpPr>
        <p:spPr>
          <a:xfrm rot="10800000" flipV="1">
            <a:off x="2895460" y="4983557"/>
            <a:ext cx="1584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 dedican a jugar con la orina y heces fecales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48 Abrir llave"/>
          <p:cNvSpPr/>
          <p:nvPr/>
        </p:nvSpPr>
        <p:spPr>
          <a:xfrm>
            <a:off x="4479637" y="1103548"/>
            <a:ext cx="288032" cy="5736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55" name="54 Rectángulo"/>
          <p:cNvSpPr/>
          <p:nvPr/>
        </p:nvSpPr>
        <p:spPr>
          <a:xfrm>
            <a:off x="4623653" y="932521"/>
            <a:ext cx="21626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BO" dirty="0"/>
          </a:p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El valor medico psiquiátrico permite relativizar los resultados</a:t>
            </a:r>
            <a:endParaRPr lang="es-BO" sz="9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106 Rectángulo"/>
          <p:cNvSpPr/>
          <p:nvPr/>
        </p:nvSpPr>
        <p:spPr>
          <a:xfrm>
            <a:off x="1116024" y="2718205"/>
            <a:ext cx="1823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BO" sz="9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descripción del oligofrénico trazado como infiel y 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corta puede darse un desarrollo monstruoso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107 Abrir llave"/>
          <p:cNvSpPr/>
          <p:nvPr/>
        </p:nvSpPr>
        <p:spPr>
          <a:xfrm>
            <a:off x="4653372" y="2378061"/>
            <a:ext cx="162146" cy="5853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2"/>
              </a:solidFill>
            </a:endParaRPr>
          </a:p>
        </p:txBody>
      </p:sp>
      <p:sp>
        <p:nvSpPr>
          <p:cNvPr id="109" name="108 Rectángulo"/>
          <p:cNvSpPr/>
          <p:nvPr/>
        </p:nvSpPr>
        <p:spPr>
          <a:xfrm>
            <a:off x="4683304" y="2420887"/>
            <a:ext cx="13953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Son incapaces en razón de su insuficiencia mental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109 Abrir llave"/>
          <p:cNvSpPr/>
          <p:nvPr/>
        </p:nvSpPr>
        <p:spPr>
          <a:xfrm>
            <a:off x="6153862" y="2201814"/>
            <a:ext cx="108012" cy="4830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1" name="110 Rectángulo"/>
          <p:cNvSpPr/>
          <p:nvPr/>
        </p:nvSpPr>
        <p:spPr>
          <a:xfrm>
            <a:off x="6207868" y="2166971"/>
            <a:ext cx="15332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latin typeface="Arial" pitchFamily="34" charset="0"/>
                <a:cs typeface="Arial" pitchFamily="34" charset="0"/>
              </a:rPr>
              <a:t>Son incapaces en razón de su insuficiencia mental requiere vigilancia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111 Abrir llave"/>
          <p:cNvSpPr/>
          <p:nvPr/>
        </p:nvSpPr>
        <p:spPr>
          <a:xfrm>
            <a:off x="3468458" y="4192901"/>
            <a:ext cx="139739" cy="56822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3" name="112 Rectángulo"/>
          <p:cNvSpPr/>
          <p:nvPr/>
        </p:nvSpPr>
        <p:spPr>
          <a:xfrm>
            <a:off x="3563888" y="4261001"/>
            <a:ext cx="176375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Tienden a arrancarse los cabellos comérselos o se arañen ellos mismos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113 Abrir llave"/>
          <p:cNvSpPr/>
          <p:nvPr/>
        </p:nvSpPr>
        <p:spPr>
          <a:xfrm>
            <a:off x="2771800" y="5547383"/>
            <a:ext cx="123659" cy="596391"/>
          </a:xfrm>
          <a:prstGeom prst="leftBrace">
            <a:avLst>
              <a:gd name="adj1" fmla="val 50996"/>
              <a:gd name="adj2" fmla="val 5356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6" name="115 Rectángulo"/>
          <p:cNvSpPr/>
          <p:nvPr/>
        </p:nvSpPr>
        <p:spPr>
          <a:xfrm>
            <a:off x="2895459" y="5660912"/>
            <a:ext cx="144916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 incapaz de llevar una vida independiente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116 Abrir llave"/>
          <p:cNvSpPr/>
          <p:nvPr/>
        </p:nvSpPr>
        <p:spPr>
          <a:xfrm>
            <a:off x="4647036" y="5039552"/>
            <a:ext cx="212996" cy="8060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8" name="117 Rectángulo"/>
          <p:cNvSpPr/>
          <p:nvPr/>
        </p:nvSpPr>
        <p:spPr>
          <a:xfrm>
            <a:off x="4803508" y="5215009"/>
            <a:ext cx="243459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Pueden haber aprendido a contar botones o bolitas pero son incapaces de contar sus propios dedos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119 Abrir llave"/>
          <p:cNvSpPr/>
          <p:nvPr/>
        </p:nvSpPr>
        <p:spPr>
          <a:xfrm>
            <a:off x="4683304" y="2969456"/>
            <a:ext cx="102281" cy="59453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23" name="122 Rectángulo"/>
          <p:cNvSpPr/>
          <p:nvPr/>
        </p:nvSpPr>
        <p:spPr>
          <a:xfrm>
            <a:off x="4683304" y="3082056"/>
            <a:ext cx="152456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No solo son educables son apenas </a:t>
            </a:r>
            <a:r>
              <a:rPr lang="es-BO" sz="900" b="1" i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instruibles</a:t>
            </a: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4" name="123 Abrir llave"/>
          <p:cNvSpPr/>
          <p:nvPr/>
        </p:nvSpPr>
        <p:spPr>
          <a:xfrm>
            <a:off x="6153861" y="2732296"/>
            <a:ext cx="119663" cy="43858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>
              <a:solidFill>
                <a:schemeClr val="tx2"/>
              </a:solidFill>
            </a:endParaRPr>
          </a:p>
        </p:txBody>
      </p:sp>
      <p:sp>
        <p:nvSpPr>
          <p:cNvPr id="126" name="125 Rectángulo"/>
          <p:cNvSpPr/>
          <p:nvPr/>
        </p:nvSpPr>
        <p:spPr>
          <a:xfrm>
            <a:off x="6157738" y="2801546"/>
            <a:ext cx="14791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>
                <a:latin typeface="Arial" pitchFamily="34" charset="0"/>
                <a:cs typeface="Arial" pitchFamily="34" charset="0"/>
              </a:rPr>
              <a:t>No puede cuidar de si mismo, ni </a:t>
            </a:r>
            <a:r>
              <a:rPr lang="es-BO" sz="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BO" sz="900" dirty="0">
                <a:latin typeface="Arial" pitchFamily="34" charset="0"/>
                <a:cs typeface="Arial" pitchFamily="34" charset="0"/>
              </a:rPr>
              <a:t>de los peligros </a:t>
            </a:r>
          </a:p>
        </p:txBody>
      </p:sp>
      <p:sp>
        <p:nvSpPr>
          <p:cNvPr id="20" name="19 Abrir llave"/>
          <p:cNvSpPr/>
          <p:nvPr/>
        </p:nvSpPr>
        <p:spPr>
          <a:xfrm>
            <a:off x="6126142" y="3304559"/>
            <a:ext cx="175099" cy="4375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24" name="23 Rectángulo"/>
          <p:cNvSpPr/>
          <p:nvPr/>
        </p:nvSpPr>
        <p:spPr>
          <a:xfrm>
            <a:off x="6207868" y="3329071"/>
            <a:ext cx="184434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>
                <a:latin typeface="Arial" pitchFamily="34" charset="0"/>
                <a:cs typeface="Arial" pitchFamily="34" charset="0"/>
              </a:rPr>
              <a:t>Comportamientos desordenados alimenticios y sexuales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4542" flipH="1">
            <a:off x="7668343" y="150223"/>
            <a:ext cx="1116123" cy="130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86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61 Rectángulo"/>
          <p:cNvSpPr/>
          <p:nvPr/>
        </p:nvSpPr>
        <p:spPr>
          <a:xfrm>
            <a:off x="347070" y="1052736"/>
            <a:ext cx="5165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LUTZ</a:t>
            </a:r>
            <a:endParaRPr lang="es-BO" sz="900" dirty="0">
              <a:solidFill>
                <a:srgbClr val="FF0000"/>
              </a:solidFill>
            </a:endParaRPr>
          </a:p>
        </p:txBody>
      </p:sp>
      <p:sp>
        <p:nvSpPr>
          <p:cNvPr id="63" name="62 Abrir llave"/>
          <p:cNvSpPr/>
          <p:nvPr/>
        </p:nvSpPr>
        <p:spPr>
          <a:xfrm>
            <a:off x="903781" y="801868"/>
            <a:ext cx="288033" cy="80951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4" name="63 Rectángulo"/>
          <p:cNvSpPr/>
          <p:nvPr/>
        </p:nvSpPr>
        <p:spPr>
          <a:xfrm>
            <a:off x="1126929" y="990199"/>
            <a:ext cx="8167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PSEUDODÉVILES</a:t>
            </a:r>
            <a:endParaRPr lang="es-BO" sz="900" dirty="0">
              <a:solidFill>
                <a:schemeClr val="accent1"/>
              </a:solidFill>
            </a:endParaRPr>
          </a:p>
        </p:txBody>
      </p:sp>
      <p:sp>
        <p:nvSpPr>
          <p:cNvPr id="65" name="64 Abrir llave"/>
          <p:cNvSpPr/>
          <p:nvPr/>
        </p:nvSpPr>
        <p:spPr>
          <a:xfrm>
            <a:off x="1943708" y="801868"/>
            <a:ext cx="126014" cy="741748"/>
          </a:xfrm>
          <a:prstGeom prst="leftBrace">
            <a:avLst>
              <a:gd name="adj1" fmla="val 31421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6" name="65 Rectángulo"/>
          <p:cNvSpPr/>
          <p:nvPr/>
        </p:nvSpPr>
        <p:spPr>
          <a:xfrm>
            <a:off x="2069722" y="883457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Niños con disposición intelectual normal y capacidad de desarrollo pero no están en condiciones de rendir como sus compañeros de edad.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66 Rectángulo"/>
          <p:cNvSpPr/>
          <p:nvPr/>
        </p:nvSpPr>
        <p:spPr>
          <a:xfrm>
            <a:off x="371302" y="2334855"/>
            <a:ext cx="64807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CHESS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67 Abrir llave"/>
          <p:cNvSpPr/>
          <p:nvPr/>
        </p:nvSpPr>
        <p:spPr>
          <a:xfrm>
            <a:off x="982912" y="2021841"/>
            <a:ext cx="288033" cy="856860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69" name="68 Rectángulo"/>
          <p:cNvSpPr/>
          <p:nvPr/>
        </p:nvSpPr>
        <p:spPr>
          <a:xfrm flipH="1">
            <a:off x="2911056" y="2137487"/>
            <a:ext cx="18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Los individuos con un test psicométrico obtiene un puntaje bajo pero eliminando ciertos defectos obtendrán un puntaje normal </a:t>
            </a:r>
            <a:endParaRPr lang="es-BO" sz="9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0" name="69 Abrir llave"/>
          <p:cNvSpPr/>
          <p:nvPr/>
        </p:nvSpPr>
        <p:spPr>
          <a:xfrm>
            <a:off x="2663788" y="2100459"/>
            <a:ext cx="252028" cy="77824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5" name="74 Abrir llave"/>
          <p:cNvSpPr/>
          <p:nvPr/>
        </p:nvSpPr>
        <p:spPr>
          <a:xfrm>
            <a:off x="4820985" y="422258"/>
            <a:ext cx="173412" cy="6396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76" name="75 Rectángulo"/>
          <p:cNvSpPr/>
          <p:nvPr/>
        </p:nvSpPr>
        <p:spPr>
          <a:xfrm rot="10800000" flipV="1">
            <a:off x="4972544" y="481974"/>
            <a:ext cx="2013066" cy="50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 consideran capacitados para la instrucción practica pero no para la escuela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81 Rectángulo"/>
          <p:cNvSpPr/>
          <p:nvPr/>
        </p:nvSpPr>
        <p:spPr>
          <a:xfrm rot="10800000" flipV="1">
            <a:off x="371302" y="4843816"/>
            <a:ext cx="6002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BETTA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82 Abrir llave"/>
          <p:cNvSpPr/>
          <p:nvPr/>
        </p:nvSpPr>
        <p:spPr>
          <a:xfrm>
            <a:off x="954870" y="4221089"/>
            <a:ext cx="236944" cy="1147106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4" name="83 Rectángulo"/>
          <p:cNvSpPr/>
          <p:nvPr/>
        </p:nvSpPr>
        <p:spPr>
          <a:xfrm rot="10800000" flipV="1">
            <a:off x="1073342" y="4451401"/>
            <a:ext cx="129299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La oligofrenia es un trastorno por insuficiencia que abarca los grados de la debilidad leve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84 Rectángulo"/>
          <p:cNvSpPr/>
          <p:nvPr/>
        </p:nvSpPr>
        <p:spPr>
          <a:xfrm>
            <a:off x="2455421" y="4385784"/>
            <a:ext cx="1289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imbécil presenta </a:t>
            </a:r>
            <a:r>
              <a:rPr lang="es-BO" sz="900" dirty="0" err="1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dismorfias</a:t>
            </a: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mas que el débil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85 Abrir llave"/>
          <p:cNvSpPr/>
          <p:nvPr/>
        </p:nvSpPr>
        <p:spPr>
          <a:xfrm>
            <a:off x="2338782" y="4368910"/>
            <a:ext cx="144015" cy="51915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7" name="86 Abrir llave"/>
          <p:cNvSpPr/>
          <p:nvPr/>
        </p:nvSpPr>
        <p:spPr>
          <a:xfrm>
            <a:off x="4098386" y="4337984"/>
            <a:ext cx="90010" cy="44531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88" name="87 Rectángulo"/>
          <p:cNvSpPr/>
          <p:nvPr/>
        </p:nvSpPr>
        <p:spPr>
          <a:xfrm rot="10800000" flipV="1">
            <a:off x="4102662" y="4316536"/>
            <a:ext cx="129871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Trastornos digestivo por glotonería</a:t>
            </a:r>
          </a:p>
        </p:txBody>
      </p:sp>
      <p:sp>
        <p:nvSpPr>
          <p:cNvPr id="89" name="88 Rectángulo"/>
          <p:cNvSpPr/>
          <p:nvPr/>
        </p:nvSpPr>
        <p:spPr>
          <a:xfrm>
            <a:off x="323528" y="5776664"/>
            <a:ext cx="9361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SINDROME DE DOWN</a:t>
            </a:r>
            <a:endParaRPr lang="es-BO" sz="9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89 Abrir llave"/>
          <p:cNvSpPr/>
          <p:nvPr/>
        </p:nvSpPr>
        <p:spPr>
          <a:xfrm>
            <a:off x="1004517" y="5435154"/>
            <a:ext cx="255175" cy="985848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1" name="90 Rectángulo"/>
          <p:cNvSpPr/>
          <p:nvPr/>
        </p:nvSpPr>
        <p:spPr>
          <a:xfrm rot="10800000" flipV="1">
            <a:off x="1115614" y="5707414"/>
            <a:ext cx="1800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Rasgos Estables que correlacionan con la anormalidad biológica con el déficit intelectual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91 Abrir llave"/>
          <p:cNvSpPr/>
          <p:nvPr/>
        </p:nvSpPr>
        <p:spPr>
          <a:xfrm>
            <a:off x="2915815" y="5776664"/>
            <a:ext cx="144017" cy="5770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93" name="92 Rectángulo"/>
          <p:cNvSpPr/>
          <p:nvPr/>
        </p:nvSpPr>
        <p:spPr>
          <a:xfrm rot="10800000" flipV="1">
            <a:off x="2987822" y="5880538"/>
            <a:ext cx="16561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 mongolismo es un tipo de oligofrenia congénita</a:t>
            </a:r>
            <a:endParaRPr lang="es-BO" sz="9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93 Rectángulo"/>
          <p:cNvSpPr/>
          <p:nvPr/>
        </p:nvSpPr>
        <p:spPr>
          <a:xfrm>
            <a:off x="4716016" y="5538821"/>
            <a:ext cx="187220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Cabeza </a:t>
            </a: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pequeña y redonda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94 Rectángulo"/>
          <p:cNvSpPr/>
          <p:nvPr/>
        </p:nvSpPr>
        <p:spPr>
          <a:xfrm>
            <a:off x="4716016" y="5769447"/>
            <a:ext cx="17281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algn="just">
              <a:buFont typeface="Arial" pitchFamily="34" charset="0"/>
              <a:buChar char="•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Mejillas prominentes</a:t>
            </a:r>
          </a:p>
        </p:txBody>
      </p:sp>
      <p:sp>
        <p:nvSpPr>
          <p:cNvPr id="96" name="95 Rectángulo"/>
          <p:cNvSpPr/>
          <p:nvPr/>
        </p:nvSpPr>
        <p:spPr>
          <a:xfrm>
            <a:off x="4716017" y="6000279"/>
            <a:ext cx="252079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Labios gruesos y húmedos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96 Rectángulo"/>
          <p:cNvSpPr/>
          <p:nvPr/>
        </p:nvSpPr>
        <p:spPr>
          <a:xfrm>
            <a:off x="4716018" y="6200240"/>
            <a:ext cx="144015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Lengua enorme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97 Abrir llave"/>
          <p:cNvSpPr/>
          <p:nvPr/>
        </p:nvSpPr>
        <p:spPr>
          <a:xfrm>
            <a:off x="4535996" y="5564197"/>
            <a:ext cx="216024" cy="7895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1" name="100 Abrir llave"/>
          <p:cNvSpPr/>
          <p:nvPr/>
        </p:nvSpPr>
        <p:spPr>
          <a:xfrm>
            <a:off x="6240564" y="4868897"/>
            <a:ext cx="180020" cy="49929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2" name="101 Rectángulo"/>
          <p:cNvSpPr/>
          <p:nvPr/>
        </p:nvSpPr>
        <p:spPr>
          <a:xfrm rot="10800000" flipV="1">
            <a:off x="6327338" y="4816614"/>
            <a:ext cx="14130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 smtClean="0">
                <a:latin typeface="Arial" pitchFamily="34" charset="0"/>
                <a:cs typeface="Arial" pitchFamily="34" charset="0"/>
              </a:rPr>
              <a:t>Expresión estúpida inexpresiva a veces imbécil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104 Rectángulo"/>
          <p:cNvSpPr/>
          <p:nvPr/>
        </p:nvSpPr>
        <p:spPr>
          <a:xfrm>
            <a:off x="351260" y="3504433"/>
            <a:ext cx="696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MICHAUX</a:t>
            </a:r>
          </a:p>
        </p:txBody>
      </p:sp>
      <p:sp>
        <p:nvSpPr>
          <p:cNvPr id="106" name="105 Abrir llave"/>
          <p:cNvSpPr/>
          <p:nvPr/>
        </p:nvSpPr>
        <p:spPr>
          <a:xfrm>
            <a:off x="1026188" y="3224400"/>
            <a:ext cx="211832" cy="864096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7" name="106 Rectángulo"/>
          <p:cNvSpPr/>
          <p:nvPr/>
        </p:nvSpPr>
        <p:spPr>
          <a:xfrm rot="10800000" flipV="1">
            <a:off x="1191813" y="3460743"/>
            <a:ext cx="20716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BO" sz="9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 considera imbécil todo niño que no puede llegar a comunicarse por escrito</a:t>
            </a:r>
          </a:p>
        </p:txBody>
      </p:sp>
      <p:sp>
        <p:nvSpPr>
          <p:cNvPr id="108" name="107 Abrir llave"/>
          <p:cNvSpPr/>
          <p:nvPr/>
        </p:nvSpPr>
        <p:spPr>
          <a:xfrm>
            <a:off x="3401870" y="3314529"/>
            <a:ext cx="301378" cy="58479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09" name="108 Rectángulo"/>
          <p:cNvSpPr/>
          <p:nvPr/>
        </p:nvSpPr>
        <p:spPr>
          <a:xfrm rot="10800000" flipV="1">
            <a:off x="3568528" y="3460743"/>
            <a:ext cx="1934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fisonomía es inexpresiva y bestial</a:t>
            </a:r>
          </a:p>
        </p:txBody>
      </p:sp>
      <p:sp>
        <p:nvSpPr>
          <p:cNvPr id="110" name="109 Abrir llave"/>
          <p:cNvSpPr/>
          <p:nvPr/>
        </p:nvSpPr>
        <p:spPr>
          <a:xfrm rot="10800000" flipH="1">
            <a:off x="5401377" y="3314529"/>
            <a:ext cx="236776" cy="6387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1" name="110 Rectángulo"/>
          <p:cNvSpPr/>
          <p:nvPr/>
        </p:nvSpPr>
        <p:spPr>
          <a:xfrm>
            <a:off x="5529985" y="3322245"/>
            <a:ext cx="280831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Las deformaciones del cráneo y cerebro aparecen de formas </a:t>
            </a:r>
            <a:r>
              <a:rPr lang="es-BO" sz="9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macrocefalicas</a:t>
            </a: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BO" sz="9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microcefalicas</a:t>
            </a: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y </a:t>
            </a:r>
            <a:r>
              <a:rPr lang="es-BO" sz="9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oxicefalicas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113 Abrir llave"/>
          <p:cNvSpPr/>
          <p:nvPr/>
        </p:nvSpPr>
        <p:spPr>
          <a:xfrm>
            <a:off x="6732240" y="5654237"/>
            <a:ext cx="134720" cy="69950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17" name="116 Título"/>
          <p:cNvSpPr>
            <a:spLocks noGrp="1"/>
          </p:cNvSpPr>
          <p:nvPr>
            <p:ph type="title"/>
          </p:nvPr>
        </p:nvSpPr>
        <p:spPr>
          <a:xfrm>
            <a:off x="1063705" y="1919093"/>
            <a:ext cx="1847352" cy="1221618"/>
          </a:xfrm>
        </p:spPr>
        <p:txBody>
          <a:bodyPr>
            <a:noAutofit/>
          </a:bodyPr>
          <a:lstStyle/>
          <a:p>
            <a:pPr algn="just"/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La </a:t>
            </a:r>
            <a:r>
              <a:rPr lang="es-BO" sz="9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pseudodebilidad</a:t>
            </a:r>
            <a:r>
              <a:rPr lang="es-BO" sz="9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mental</a:t>
            </a:r>
            <a:endParaRPr lang="es-BO" sz="9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120 Subtítulo"/>
          <p:cNvSpPr>
            <a:spLocks noGrp="1"/>
          </p:cNvSpPr>
          <p:nvPr>
            <p:ph idx="1"/>
          </p:nvPr>
        </p:nvSpPr>
        <p:spPr>
          <a:xfrm>
            <a:off x="4907691" y="1283568"/>
            <a:ext cx="1824549" cy="373135"/>
          </a:xfrm>
        </p:spPr>
        <p:txBody>
          <a:bodyPr>
            <a:noAutofit/>
          </a:bodyPr>
          <a:lstStyle/>
          <a:p>
            <a:pPr algn="just"/>
            <a:r>
              <a:rPr lang="es-BO" sz="9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Deberá recurrirse a  instrucciones escolares de clases auxiliares</a:t>
            </a:r>
            <a:endParaRPr lang="es-BO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118 Abrir llave"/>
          <p:cNvSpPr/>
          <p:nvPr/>
        </p:nvSpPr>
        <p:spPr>
          <a:xfrm>
            <a:off x="4820986" y="1174864"/>
            <a:ext cx="173412" cy="6699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22" name="121 Abrir llave"/>
          <p:cNvSpPr/>
          <p:nvPr/>
        </p:nvSpPr>
        <p:spPr>
          <a:xfrm>
            <a:off x="6866961" y="742107"/>
            <a:ext cx="201814" cy="869271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34" name="133 Rectángulo"/>
          <p:cNvSpPr/>
          <p:nvPr/>
        </p:nvSpPr>
        <p:spPr>
          <a:xfrm>
            <a:off x="6985610" y="801868"/>
            <a:ext cx="194150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latin typeface="Arial" pitchFamily="34" charset="0"/>
                <a:cs typeface="Arial" pitchFamily="34" charset="0"/>
              </a:rPr>
              <a:t>Idiotas</a:t>
            </a:r>
            <a:r>
              <a:rPr lang="es-BO" sz="900" dirty="0" smtClean="0">
                <a:latin typeface="Arial" pitchFamily="34" charset="0"/>
                <a:cs typeface="Arial" pitchFamily="34" charset="0"/>
              </a:rPr>
              <a:t>; paciente </a:t>
            </a:r>
            <a:r>
              <a:rPr lang="es-BO" sz="900" dirty="0">
                <a:latin typeface="Arial" pitchFamily="34" charset="0"/>
                <a:cs typeface="Arial" pitchFamily="34" charset="0"/>
              </a:rPr>
              <a:t>con coeficiente inferior 50 aprenden un lenguaje sencillo e incapacitados para la </a:t>
            </a:r>
            <a:r>
              <a:rPr lang="es-BO" sz="900" dirty="0" smtClean="0">
                <a:latin typeface="Arial" pitchFamily="34" charset="0"/>
                <a:cs typeface="Arial" pitchFamily="34" charset="0"/>
              </a:rPr>
              <a:t>instrucción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134 Abrir llave"/>
          <p:cNvSpPr/>
          <p:nvPr/>
        </p:nvSpPr>
        <p:spPr>
          <a:xfrm>
            <a:off x="4190426" y="4793104"/>
            <a:ext cx="90010" cy="5081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36" name="135 Rectángulo"/>
          <p:cNvSpPr/>
          <p:nvPr/>
        </p:nvSpPr>
        <p:spPr>
          <a:xfrm>
            <a:off x="4190426" y="4814414"/>
            <a:ext cx="201879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§"/>
            </a:pPr>
            <a:r>
              <a:rPr lang="es-BO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La facie es inexpresiva estúpida el lenguaje no se desarrolla se limitan a emitir gritos</a:t>
            </a:r>
          </a:p>
        </p:txBody>
      </p:sp>
      <p:sp>
        <p:nvSpPr>
          <p:cNvPr id="137" name="136 Abrir llave"/>
          <p:cNvSpPr/>
          <p:nvPr/>
        </p:nvSpPr>
        <p:spPr>
          <a:xfrm>
            <a:off x="6184351" y="4221090"/>
            <a:ext cx="259856" cy="5622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38" name="137 Rectángulo"/>
          <p:cNvSpPr/>
          <p:nvPr/>
        </p:nvSpPr>
        <p:spPr>
          <a:xfrm>
            <a:off x="6314279" y="4316537"/>
            <a:ext cx="197509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latin typeface="Arial" pitchFamily="34" charset="0"/>
                <a:cs typeface="Arial" pitchFamily="34" charset="0"/>
              </a:rPr>
              <a:t>Aprenden a leer mecánicamente sin comprender lo que leen</a:t>
            </a:r>
          </a:p>
        </p:txBody>
      </p:sp>
      <p:sp>
        <p:nvSpPr>
          <p:cNvPr id="139" name="138 Abrir llave"/>
          <p:cNvSpPr/>
          <p:nvPr/>
        </p:nvSpPr>
        <p:spPr>
          <a:xfrm>
            <a:off x="2366341" y="4959230"/>
            <a:ext cx="89080" cy="47592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BO"/>
          </a:p>
        </p:txBody>
      </p:sp>
      <p:sp>
        <p:nvSpPr>
          <p:cNvPr id="140" name="139 Rectángulo"/>
          <p:cNvSpPr/>
          <p:nvPr/>
        </p:nvSpPr>
        <p:spPr>
          <a:xfrm>
            <a:off x="2407690" y="4959232"/>
            <a:ext cx="178070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itchFamily="34" charset="0"/>
              <a:buChar char="•"/>
            </a:pP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Imbécil </a:t>
            </a:r>
            <a:r>
              <a:rPr lang="es-BO" sz="9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todo individuo cuya edad mental </a:t>
            </a:r>
            <a:r>
              <a:rPr lang="es-BO" sz="900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es </a:t>
            </a:r>
            <a:r>
              <a:rPr lang="es-BO" sz="9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mas de tres años y menos de siete años</a:t>
            </a:r>
          </a:p>
        </p:txBody>
      </p:sp>
      <p:sp>
        <p:nvSpPr>
          <p:cNvPr id="141" name="140 Rectángulo"/>
          <p:cNvSpPr/>
          <p:nvPr/>
        </p:nvSpPr>
        <p:spPr>
          <a:xfrm>
            <a:off x="6799600" y="5680825"/>
            <a:ext cx="17979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itchFamily="2" charset="2"/>
              <a:buChar char="§"/>
            </a:pPr>
            <a:r>
              <a:rPr lang="es-BO" sz="900" dirty="0">
                <a:latin typeface="Arial" pitchFamily="34" charset="0"/>
                <a:cs typeface="Arial" pitchFamily="34" charset="0"/>
              </a:rPr>
              <a:t>Discapacidad mental queda configurada como patología en la jurisdicción medico-</a:t>
            </a:r>
            <a:r>
              <a:rPr lang="es-BO" sz="900" dirty="0" err="1">
                <a:latin typeface="Arial" pitchFamily="34" charset="0"/>
                <a:cs typeface="Arial" pitchFamily="34" charset="0"/>
              </a:rPr>
              <a:t>psiquiatrica</a:t>
            </a:r>
            <a:endParaRPr lang="es-BO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2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02726" flipH="1">
            <a:off x="7952284" y="1752545"/>
            <a:ext cx="1011884" cy="1126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70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702</Words>
  <Application>Microsoft Office PowerPoint</Application>
  <PresentationFormat>Presentación en pantalla (4:3)</PresentationFormat>
  <Paragraphs>91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OLIGROFRENICOS PROFUNDOS A LEVES SE CLASIFICAN EN </vt:lpstr>
      <vt:lpstr>Dos indicadores dan testimonio del reforzamiento de la autoridad psiquiátrica</vt:lpstr>
      <vt:lpstr>La pseudodebilidad mental</vt:lpstr>
    </vt:vector>
  </TitlesOfParts>
  <Company>http://www.centor.mx.gd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Centor</dc:creator>
  <cp:lastModifiedBy>Centor</cp:lastModifiedBy>
  <cp:revision>54</cp:revision>
  <dcterms:created xsi:type="dcterms:W3CDTF">2012-01-27T14:16:08Z</dcterms:created>
  <dcterms:modified xsi:type="dcterms:W3CDTF">2012-02-08T14:29:39Z</dcterms:modified>
</cp:coreProperties>
</file>